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0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9"/>
    <p:restoredTop sz="94729"/>
  </p:normalViewPr>
  <p:slideViewPr>
    <p:cSldViewPr snapToGrid="0" snapToObjects="1"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mk-MK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k-MK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mk-MK" smtClean="0"/>
              <a:t>Click to edit Master text styles</a:t>
            </a:r>
          </a:p>
          <a:p>
            <a:pPr lvl="1"/>
            <a:r>
              <a:rPr lang="mk-MK" smtClean="0"/>
              <a:t>Second level</a:t>
            </a:r>
          </a:p>
          <a:p>
            <a:pPr lvl="2"/>
            <a:r>
              <a:rPr lang="mk-MK" smtClean="0"/>
              <a:t>Third level</a:t>
            </a:r>
          </a:p>
          <a:p>
            <a:pPr lvl="3"/>
            <a:r>
              <a:rPr lang="mk-MK" smtClean="0"/>
              <a:t>Fourth level</a:t>
            </a:r>
          </a:p>
          <a:p>
            <a:pPr lvl="4"/>
            <a:r>
              <a:rPr lang="mk-M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mk-M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mk-MK" smtClean="0"/>
              <a:t>Click to edit Master text styles</a:t>
            </a:r>
          </a:p>
          <a:p>
            <a:pPr lvl="1"/>
            <a:r>
              <a:rPr lang="mk-MK" smtClean="0"/>
              <a:t>Second level</a:t>
            </a:r>
          </a:p>
          <a:p>
            <a:pPr lvl="2"/>
            <a:r>
              <a:rPr lang="mk-MK" smtClean="0"/>
              <a:t>Third level</a:t>
            </a:r>
          </a:p>
          <a:p>
            <a:pPr lvl="3"/>
            <a:r>
              <a:rPr lang="mk-MK" smtClean="0"/>
              <a:t>Fourth level</a:t>
            </a:r>
          </a:p>
          <a:p>
            <a:pPr lvl="4"/>
            <a:r>
              <a:rPr lang="mk-MK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k-MK" smtClean="0"/>
              <a:t>Click to edit Master text styles</a:t>
            </a:r>
          </a:p>
          <a:p>
            <a:pPr lvl="1"/>
            <a:r>
              <a:rPr lang="mk-MK" smtClean="0"/>
              <a:t>Second level</a:t>
            </a:r>
          </a:p>
          <a:p>
            <a:pPr lvl="2"/>
            <a:r>
              <a:rPr lang="mk-MK" smtClean="0"/>
              <a:t>Third level</a:t>
            </a:r>
          </a:p>
          <a:p>
            <a:pPr lvl="3"/>
            <a:r>
              <a:rPr lang="mk-MK" smtClean="0"/>
              <a:t>Fourth level</a:t>
            </a:r>
          </a:p>
          <a:p>
            <a:pPr lvl="4"/>
            <a:r>
              <a:rPr lang="mk-M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mk-M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mk-M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mk-MK" smtClean="0"/>
              <a:t>Click to edit Master text styles</a:t>
            </a:r>
          </a:p>
          <a:p>
            <a:pPr lvl="1"/>
            <a:r>
              <a:rPr lang="mk-MK" smtClean="0"/>
              <a:t>Second level</a:t>
            </a:r>
          </a:p>
          <a:p>
            <a:pPr lvl="2"/>
            <a:r>
              <a:rPr lang="mk-MK" smtClean="0"/>
              <a:t>Third level</a:t>
            </a:r>
          </a:p>
          <a:p>
            <a:pPr lvl="3"/>
            <a:r>
              <a:rPr lang="mk-MK" smtClean="0"/>
              <a:t>Fourth level</a:t>
            </a:r>
          </a:p>
          <a:p>
            <a:pPr lvl="4"/>
            <a:r>
              <a:rPr lang="mk-MK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mk-MK" smtClean="0"/>
              <a:t>Click to edit Master text styles</a:t>
            </a:r>
          </a:p>
          <a:p>
            <a:pPr lvl="1"/>
            <a:r>
              <a:rPr lang="mk-MK" smtClean="0"/>
              <a:t>Second level</a:t>
            </a:r>
          </a:p>
          <a:p>
            <a:pPr lvl="2"/>
            <a:r>
              <a:rPr lang="mk-MK" smtClean="0"/>
              <a:t>Third level</a:t>
            </a:r>
          </a:p>
          <a:p>
            <a:pPr lvl="3"/>
            <a:r>
              <a:rPr lang="mk-MK" smtClean="0"/>
              <a:t>Fourth level</a:t>
            </a:r>
          </a:p>
          <a:p>
            <a:pPr lvl="4"/>
            <a:r>
              <a:rPr lang="mk-MK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mk-M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k-M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mk-MK" smtClean="0"/>
              <a:t>Click to edit Master text styles</a:t>
            </a:r>
          </a:p>
          <a:p>
            <a:pPr lvl="1"/>
            <a:r>
              <a:rPr lang="mk-MK" smtClean="0"/>
              <a:t>Second level</a:t>
            </a:r>
          </a:p>
          <a:p>
            <a:pPr lvl="2"/>
            <a:r>
              <a:rPr lang="mk-MK" smtClean="0"/>
              <a:t>Third level</a:t>
            </a:r>
          </a:p>
          <a:p>
            <a:pPr lvl="3"/>
            <a:r>
              <a:rPr lang="mk-MK" smtClean="0"/>
              <a:t>Fourth level</a:t>
            </a:r>
          </a:p>
          <a:p>
            <a:pPr lvl="4"/>
            <a:r>
              <a:rPr lang="mk-MK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k-M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mk-MK" smtClean="0"/>
              <a:t>Click to edit Master text styles</a:t>
            </a:r>
          </a:p>
          <a:p>
            <a:pPr lvl="1"/>
            <a:r>
              <a:rPr lang="mk-MK" smtClean="0"/>
              <a:t>Second level</a:t>
            </a:r>
          </a:p>
          <a:p>
            <a:pPr lvl="2"/>
            <a:r>
              <a:rPr lang="mk-MK" smtClean="0"/>
              <a:t>Third level</a:t>
            </a:r>
          </a:p>
          <a:p>
            <a:pPr lvl="3"/>
            <a:r>
              <a:rPr lang="mk-MK" smtClean="0"/>
              <a:t>Fourth level</a:t>
            </a:r>
          </a:p>
          <a:p>
            <a:pPr lvl="4"/>
            <a:r>
              <a:rPr lang="mk-MK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mk-MK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mk-M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mk-MK" smtClean="0"/>
              <a:t>Click to edit Master text styles</a:t>
            </a:r>
          </a:p>
          <a:p>
            <a:pPr lvl="1"/>
            <a:r>
              <a:rPr lang="mk-MK" smtClean="0"/>
              <a:t>Second level</a:t>
            </a:r>
          </a:p>
          <a:p>
            <a:pPr lvl="2"/>
            <a:r>
              <a:rPr lang="mk-MK" smtClean="0"/>
              <a:t>Third level</a:t>
            </a:r>
          </a:p>
          <a:p>
            <a:pPr lvl="3"/>
            <a:r>
              <a:rPr lang="mk-MK" smtClean="0"/>
              <a:t>Fourth level</a:t>
            </a:r>
          </a:p>
          <a:p>
            <a:pPr lvl="4"/>
            <a:r>
              <a:rPr lang="mk-MK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mk-MK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mk-M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mk-MK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k-MK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k-MK" smtClean="0"/>
              <a:t>Click to edit Master text styles</a:t>
            </a:r>
          </a:p>
          <a:p>
            <a:pPr lvl="1"/>
            <a:r>
              <a:rPr lang="mk-MK" smtClean="0"/>
              <a:t>Second level</a:t>
            </a:r>
          </a:p>
          <a:p>
            <a:pPr lvl="2"/>
            <a:r>
              <a:rPr lang="mk-MK" smtClean="0"/>
              <a:t>Third level</a:t>
            </a:r>
          </a:p>
          <a:p>
            <a:pPr lvl="3"/>
            <a:r>
              <a:rPr lang="mk-MK" smtClean="0"/>
              <a:t>Fourth level</a:t>
            </a:r>
          </a:p>
          <a:p>
            <a:pPr lvl="4"/>
            <a:r>
              <a:rPr lang="mk-MK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190" y="1846622"/>
            <a:ext cx="7772400" cy="1780108"/>
          </a:xfrm>
        </p:spPr>
        <p:txBody>
          <a:bodyPr/>
          <a:lstStyle/>
          <a:p>
            <a:r>
              <a:rPr lang="en-GB" dirty="0" smtClean="0"/>
              <a:t>Diabetes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07786" y="719362"/>
            <a:ext cx="7349804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Health through science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858" y="5905586"/>
            <a:ext cx="8663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73E87"/>
                </a:solidFill>
              </a:rPr>
              <a:t>Presented by: </a:t>
            </a:r>
            <a:r>
              <a:rPr lang="en-US" dirty="0" err="1" smtClean="0">
                <a:solidFill>
                  <a:srgbClr val="073E87"/>
                </a:solidFill>
              </a:rPr>
              <a:t>Despina</a:t>
            </a:r>
            <a:r>
              <a:rPr lang="en-US" dirty="0" smtClean="0">
                <a:solidFill>
                  <a:srgbClr val="073E87"/>
                </a:solidFill>
              </a:rPr>
              <a:t> </a:t>
            </a:r>
            <a:r>
              <a:rPr lang="en-US" dirty="0" err="1" smtClean="0">
                <a:solidFill>
                  <a:srgbClr val="073E87"/>
                </a:solidFill>
              </a:rPr>
              <a:t>Kochova</a:t>
            </a:r>
            <a:endParaRPr lang="en-US" dirty="0" smtClean="0">
              <a:solidFill>
                <a:srgbClr val="073E87"/>
              </a:solidFill>
            </a:endParaRPr>
          </a:p>
          <a:p>
            <a:pPr algn="ctr"/>
            <a:r>
              <a:rPr lang="en-US" dirty="0" smtClean="0">
                <a:solidFill>
                  <a:srgbClr val="073E87"/>
                </a:solidFill>
              </a:rPr>
              <a:t> Skopje, Republic of Macedonia</a:t>
            </a:r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130" y="2827131"/>
            <a:ext cx="3180522" cy="318052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452" y="2252870"/>
            <a:ext cx="5514230" cy="4508625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Diabetes is the world's leading syndrome, which occurs as a result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of highly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increased blood glucose, which is kept in the blood instead of being transmitted to all parts of the body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.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  <a:latin typeface="Cambria"/>
              <a:cs typeface="Cambria"/>
            </a:endParaRPr>
          </a:p>
          <a:p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There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are several types of diabetes, but the most widespread and most dangerous is type 2 diabetes or INDMD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.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  <a:latin typeface="Cambria"/>
              <a:cs typeface="Cambria"/>
            </a:endParaRPr>
          </a:p>
          <a:p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What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is diabetes mellitus type 2?  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Cambria"/>
              <a:cs typeface="Cambria"/>
            </a:endParaRPr>
          </a:p>
          <a:p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INZDM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is the most common form of this disease, which is characterized by loss of ability of the body to appropriately use insulin or insufficient secretion of insulin by the pancreas.</a:t>
            </a:r>
            <a:endParaRPr lang="mk-MK" sz="1600" b="1" dirty="0" smtClean="0">
              <a:solidFill>
                <a:schemeClr val="bg2">
                  <a:lumMod val="25000"/>
                </a:schemeClr>
              </a:solidFill>
              <a:latin typeface="Cambria"/>
              <a:cs typeface="Cambria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mk-MK" dirty="0">
              <a:solidFill>
                <a:schemeClr val="bg2">
                  <a:lumMod val="25000"/>
                </a:schemeClr>
              </a:solidFill>
              <a:latin typeface="Cambria"/>
              <a:cs typeface="Cambria"/>
            </a:endParaRPr>
          </a:p>
          <a:p>
            <a:pPr marL="0" indent="0">
              <a:buNone/>
            </a:pPr>
            <a:endParaRPr lang="mk-MK" dirty="0" smtClean="0">
              <a:solidFill>
                <a:schemeClr val="bg2">
                  <a:lumMod val="25000"/>
                </a:schemeClr>
              </a:solidFill>
              <a:latin typeface="Cambria"/>
              <a:cs typeface="Cambria"/>
            </a:endParaRPr>
          </a:p>
          <a:p>
            <a:pPr marL="0" indent="0">
              <a:buNone/>
            </a:pPr>
            <a:endParaRPr lang="mk-MK" dirty="0">
              <a:solidFill>
                <a:schemeClr val="bg2">
                  <a:lumMod val="25000"/>
                </a:schemeClr>
              </a:solidFill>
              <a:latin typeface="Cambria"/>
              <a:cs typeface="Cambria"/>
            </a:endParaRPr>
          </a:p>
          <a:p>
            <a:pPr marL="0" indent="0">
              <a:buNone/>
            </a:pPr>
            <a:endParaRPr lang="mk-MK" dirty="0">
              <a:latin typeface="Cambria"/>
              <a:cs typeface="Cambria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0241"/>
            <a:ext cx="8229600" cy="1252728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is diabetes?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349" y="230832"/>
            <a:ext cx="8747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Health through science</a:t>
            </a:r>
          </a:p>
        </p:txBody>
      </p:sp>
    </p:spTree>
    <p:extLst>
      <p:ext uri="{BB962C8B-B14F-4D97-AF65-F5344CB8AC3E}">
        <p14:creationId xmlns:p14="http://schemas.microsoft.com/office/powerpoint/2010/main" val="426209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1501"/>
            <a:ext cx="4210379" cy="279990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75301"/>
            <a:ext cx="8229600" cy="670293"/>
          </a:xfrm>
        </p:spPr>
        <p:txBody>
          <a:bodyPr>
            <a:noAutofit/>
          </a:bodyPr>
          <a:lstStyle/>
          <a:p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Health through science</a:t>
            </a:r>
            <a:b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2440614"/>
            <a:ext cx="4038600" cy="74028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are the symptoms of the existence of this disease?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4" y="3329383"/>
            <a:ext cx="4498975" cy="32951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Thirst, </a:t>
            </a:r>
            <a:r>
              <a:rPr lang="en-US" dirty="0" smtClean="0"/>
              <a:t>hunger</a:t>
            </a:r>
          </a:p>
          <a:p>
            <a:r>
              <a:rPr lang="en-US" dirty="0" smtClean="0"/>
              <a:t>Increased urination</a:t>
            </a:r>
          </a:p>
          <a:p>
            <a:r>
              <a:rPr lang="en-US" dirty="0" smtClean="0"/>
              <a:t>Weight loss</a:t>
            </a:r>
          </a:p>
          <a:p>
            <a:r>
              <a:rPr lang="en-US" dirty="0" smtClean="0"/>
              <a:t>Fatigue</a:t>
            </a:r>
          </a:p>
          <a:p>
            <a:r>
              <a:rPr lang="en-US" dirty="0" smtClean="0"/>
              <a:t>Problems </a:t>
            </a:r>
            <a:r>
              <a:rPr lang="en-US" dirty="0"/>
              <a:t>with </a:t>
            </a:r>
            <a:r>
              <a:rPr lang="en-US" dirty="0" smtClean="0"/>
              <a:t>vision</a:t>
            </a:r>
          </a:p>
          <a:p>
            <a:r>
              <a:rPr lang="en-US" dirty="0" smtClean="0"/>
              <a:t>Hyperglycemia</a:t>
            </a:r>
          </a:p>
          <a:p>
            <a:r>
              <a:rPr lang="en-US" dirty="0" smtClean="0"/>
              <a:t>Urinary </a:t>
            </a:r>
            <a:r>
              <a:rPr lang="en-US" dirty="0"/>
              <a:t>tract infections and urinary tract (most common in elderly patients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Change </a:t>
            </a:r>
            <a:r>
              <a:rPr lang="en-US" dirty="0"/>
              <a:t>in skin color</a:t>
            </a:r>
            <a:endParaRPr lang="en-US" dirty="0" smtClean="0"/>
          </a:p>
          <a:p>
            <a:endParaRPr lang="mk-MK" dirty="0" smtClean="0"/>
          </a:p>
          <a:p>
            <a:endParaRPr lang="mk-MK" dirty="0" smtClean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05798"/>
            <a:ext cx="4099432" cy="215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3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Health through science</a:t>
            </a:r>
            <a:b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Causes of diabetes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most common reasons for the emergence of a wound type are</a:t>
            </a:r>
            <a:r>
              <a:rPr lang="en-US" dirty="0" smtClean="0"/>
              <a:t>:</a:t>
            </a:r>
          </a:p>
          <a:p>
            <a:r>
              <a:rPr lang="en-US" dirty="0" smtClean="0"/>
              <a:t>Family history</a:t>
            </a:r>
          </a:p>
          <a:p>
            <a:r>
              <a:rPr lang="en-US" dirty="0" smtClean="0"/>
              <a:t>Absence </a:t>
            </a:r>
            <a:r>
              <a:rPr lang="en-US" dirty="0"/>
              <a:t>of physical </a:t>
            </a:r>
            <a:r>
              <a:rPr lang="en-US" dirty="0" smtClean="0"/>
              <a:t>activity</a:t>
            </a:r>
          </a:p>
          <a:p>
            <a:r>
              <a:rPr lang="en-US" dirty="0" smtClean="0"/>
              <a:t>Overweight</a:t>
            </a:r>
          </a:p>
          <a:p>
            <a:r>
              <a:rPr lang="en-US" dirty="0" smtClean="0"/>
              <a:t>Unhealthy </a:t>
            </a:r>
            <a:r>
              <a:rPr lang="en-US" dirty="0"/>
              <a:t>diets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Representation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About 422 million people worldwide have diabetes, of which 90% are diabetes type2. Globally, according to recent studies, it has been proven that more and more young children </a:t>
            </a:r>
            <a:r>
              <a:rPr lang="en-US" dirty="0" smtClean="0"/>
              <a:t>suffer this </a:t>
            </a:r>
            <a:r>
              <a:rPr lang="en-US" dirty="0"/>
              <a:t>type of diabetes.</a:t>
            </a:r>
          </a:p>
        </p:txBody>
      </p:sp>
    </p:spTree>
    <p:extLst>
      <p:ext uri="{BB962C8B-B14F-4D97-AF65-F5344CB8AC3E}">
        <p14:creationId xmlns:p14="http://schemas.microsoft.com/office/powerpoint/2010/main" val="52366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Health through science</a:t>
            </a:r>
            <a:b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sz="4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913716"/>
            <a:ext cx="3822192" cy="6397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What are the consequences of diabetes?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77332" y="2849537"/>
            <a:ext cx="4353178" cy="3512221"/>
          </a:xfrm>
        </p:spPr>
        <p:txBody>
          <a:bodyPr>
            <a:normAutofit/>
          </a:bodyPr>
          <a:lstStyle/>
          <a:p>
            <a:r>
              <a:rPr lang="en-US" dirty="0"/>
              <a:t>The increased amount of blood sugar has major consequences for the body</a:t>
            </a:r>
            <a:r>
              <a:rPr lang="en-US" dirty="0" smtClean="0"/>
              <a:t>:</a:t>
            </a:r>
          </a:p>
          <a:p>
            <a:r>
              <a:rPr lang="en-US" dirty="0" smtClean="0"/>
              <a:t>Damage </a:t>
            </a:r>
            <a:r>
              <a:rPr lang="en-US" dirty="0"/>
              <a:t>to eyesight, kidneys, nerves, cardiovascular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Amputation </a:t>
            </a:r>
            <a:r>
              <a:rPr lang="en-US" dirty="0"/>
              <a:t>of some parts of the body, most often </a:t>
            </a:r>
            <a:r>
              <a:rPr lang="en-US" dirty="0" smtClean="0"/>
              <a:t>toes</a:t>
            </a:r>
            <a:endParaRPr lang="en-US" dirty="0" smtClean="0"/>
          </a:p>
          <a:p>
            <a:r>
              <a:rPr lang="en-US" dirty="0" smtClean="0"/>
              <a:t>Nerve </a:t>
            </a:r>
            <a:r>
              <a:rPr lang="en-US" dirty="0"/>
              <a:t>damage</a:t>
            </a:r>
          </a:p>
        </p:txBody>
      </p:sp>
      <p:pic>
        <p:nvPicPr>
          <p:cNvPr id="12" name="Picture 1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820" y="4881226"/>
            <a:ext cx="1978973" cy="1751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972" y="2965587"/>
            <a:ext cx="3298821" cy="1517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069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976" y="4024404"/>
            <a:ext cx="3681024" cy="2760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Health through science</a:t>
            </a:r>
            <a:b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38352"/>
            <a:ext cx="3822192" cy="639762"/>
          </a:xfrm>
        </p:spPr>
        <p:txBody>
          <a:bodyPr/>
          <a:lstStyle/>
          <a:p>
            <a:r>
              <a:rPr lang="en-US" dirty="0"/>
              <a:t>How to protect yourself?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41891"/>
            <a:ext cx="4573310" cy="3123971"/>
          </a:xfrm>
        </p:spPr>
        <p:txBody>
          <a:bodyPr>
            <a:normAutofit/>
          </a:bodyPr>
          <a:lstStyle/>
          <a:p>
            <a:r>
              <a:rPr lang="en-US" dirty="0"/>
              <a:t>Increased physical activity - </a:t>
            </a:r>
            <a:r>
              <a:rPr lang="en-US" dirty="0" smtClean="0"/>
              <a:t>30 </a:t>
            </a:r>
            <a:r>
              <a:rPr lang="en-US" dirty="0"/>
              <a:t>minutes of physical activity per </a:t>
            </a:r>
            <a:r>
              <a:rPr lang="en-US" dirty="0" smtClean="0"/>
              <a:t>day</a:t>
            </a:r>
          </a:p>
          <a:p>
            <a:r>
              <a:rPr lang="en-US" dirty="0" smtClean="0"/>
              <a:t>Healthy </a:t>
            </a:r>
            <a:r>
              <a:rPr lang="en-US" dirty="0" smtClean="0"/>
              <a:t>eating-avoid sweets, reduce carbs and eat more protein and fiber</a:t>
            </a:r>
            <a:endParaRPr lang="en-US" dirty="0" smtClean="0"/>
          </a:p>
          <a:p>
            <a:r>
              <a:rPr lang="en-US" dirty="0" smtClean="0"/>
              <a:t>Medical examinations</a:t>
            </a:r>
          </a:p>
          <a:p>
            <a:r>
              <a:rPr lang="en-US" dirty="0" smtClean="0"/>
              <a:t>Taking </a:t>
            </a:r>
            <a:r>
              <a:rPr lang="en-US" dirty="0"/>
              <a:t>appropriate </a:t>
            </a:r>
            <a:r>
              <a:rPr lang="en-US" dirty="0" smtClean="0"/>
              <a:t>medications</a:t>
            </a:r>
          </a:p>
          <a:p>
            <a:r>
              <a:rPr lang="en-US" dirty="0" smtClean="0"/>
              <a:t>Avoid </a:t>
            </a:r>
            <a:r>
              <a:rPr lang="en-US" dirty="0"/>
              <a:t>smoking, which increases the risk of this disease</a:t>
            </a:r>
            <a:r>
              <a:rPr lang="mk-MK" dirty="0" smtClean="0"/>
              <a:t>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976" y="1591056"/>
            <a:ext cx="3681024" cy="269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165</TotalTime>
  <Words>289</Words>
  <Application>Microsoft Office PowerPoint</Application>
  <PresentationFormat>On-screen Show (4:3)</PresentationFormat>
  <Paragraphs>49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Waveform</vt:lpstr>
      <vt:lpstr>Diabetes</vt:lpstr>
      <vt:lpstr>What is diabetes?</vt:lpstr>
      <vt:lpstr>Health through science </vt:lpstr>
      <vt:lpstr>Health through science </vt:lpstr>
      <vt:lpstr>Health through science </vt:lpstr>
      <vt:lpstr>Health through science </vt:lpstr>
    </vt:vector>
  </TitlesOfParts>
  <Company>Faculty of Mechanical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Дијабетес</dc:title>
  <dc:creator>Kocov Atanas</dc:creator>
  <cp:lastModifiedBy>Teresa</cp:lastModifiedBy>
  <cp:revision>18</cp:revision>
  <dcterms:created xsi:type="dcterms:W3CDTF">2018-03-24T10:47:15Z</dcterms:created>
  <dcterms:modified xsi:type="dcterms:W3CDTF">2018-03-28T03:19:44Z</dcterms:modified>
</cp:coreProperties>
</file>